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Noto Sans" panose="020B0502040504020204" pitchFamily="34" charset="0"/>
      <p:regular r:id="rId18"/>
    </p:embeddedFont>
    <p:embeddedFont>
      <p:font typeface="Noto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655684"/>
            <a:ext cx="16303523" cy="1127074"/>
            <a:chOff x="0" y="0"/>
            <a:chExt cx="21738031" cy="150276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1738082" cy="1502791"/>
            </a:xfrm>
            <a:custGeom>
              <a:avLst/>
              <a:gdLst/>
              <a:ahLst/>
              <a:cxnLst/>
              <a:rect l="l" t="t" r="r" b="b"/>
              <a:pathLst>
                <a:path w="21738082" h="1502791">
                  <a:moveTo>
                    <a:pt x="0" y="0"/>
                  </a:moveTo>
                  <a:lnTo>
                    <a:pt x="21738082" y="0"/>
                  </a:lnTo>
                  <a:lnTo>
                    <a:pt x="21738082" y="1502791"/>
                  </a:lnTo>
                  <a:lnTo>
                    <a:pt x="0" y="150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9" r="-148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4015978"/>
            <a:ext cx="16303523" cy="539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Introducing the dedicated team driving the Digital Doctor for Farmers project, from vision to execution.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119688"/>
            <a:ext cx="4252912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Project Foundation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5887193"/>
            <a:ext cx="6956079" cy="164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Problem Statement ID: </a:t>
            </a:r>
            <a:r>
              <a:rPr lang="en-US" sz="2187" b="1" dirty="0">
                <a:solidFill>
                  <a:srgbClr val="E0D6D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PS7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Team Name: </a:t>
            </a:r>
            <a:r>
              <a:rPr lang="en-US" sz="2187" b="1" dirty="0">
                <a:solidFill>
                  <a:srgbClr val="E0D6D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Hack Hunters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Team ID: </a:t>
            </a:r>
            <a:r>
              <a:rPr lang="en-US" sz="2187" b="1" dirty="0">
                <a:solidFill>
                  <a:srgbClr val="E0D6DE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HK - 013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49595" y="5119688"/>
            <a:ext cx="4685404" cy="491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Team Members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49595" y="5887193"/>
            <a:ext cx="8655548" cy="1644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Gaurang Mudgil 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Aryan Gupta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Ritesh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142409"/>
            <a:ext cx="16303523" cy="1127074"/>
            <a:chOff x="0" y="0"/>
            <a:chExt cx="21738031" cy="150276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1738082" cy="1502791"/>
            </a:xfrm>
            <a:custGeom>
              <a:avLst/>
              <a:gdLst/>
              <a:ahLst/>
              <a:cxnLst/>
              <a:rect l="l" t="t" r="r" b="b"/>
              <a:pathLst>
                <a:path w="21738082" h="1502791">
                  <a:moveTo>
                    <a:pt x="0" y="0"/>
                  </a:moveTo>
                  <a:lnTo>
                    <a:pt x="21738082" y="0"/>
                  </a:lnTo>
                  <a:lnTo>
                    <a:pt x="21738082" y="1502791"/>
                  </a:lnTo>
                  <a:lnTo>
                    <a:pt x="0" y="150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9" r="-148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2637530"/>
            <a:ext cx="10555786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Market Opportunity &amp; Impact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4005853"/>
            <a:ext cx="1507484" cy="931659"/>
            <a:chOff x="0" y="0"/>
            <a:chExt cx="2009978" cy="124221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2010029" cy="1242187"/>
            </a:xfrm>
            <a:custGeom>
              <a:avLst/>
              <a:gdLst/>
              <a:ahLst/>
              <a:cxnLst/>
              <a:rect l="l" t="t" r="r" b="b"/>
              <a:pathLst>
                <a:path w="2010029" h="1242187">
                  <a:moveTo>
                    <a:pt x="0" y="0"/>
                  </a:moveTo>
                  <a:lnTo>
                    <a:pt x="2010029" y="0"/>
                  </a:lnTo>
                  <a:lnTo>
                    <a:pt x="2010029" y="1242187"/>
                  </a:lnTo>
                  <a:lnTo>
                    <a:pt x="0" y="1242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79" r="2" b="-18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854081" y="3967753"/>
            <a:ext cx="333642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Large addressable market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54081" y="4976070"/>
            <a:ext cx="3336427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Empower 1M+ smallholder farmers with AI disease detection, cutting crop losses by 30%, reducing treatment costs by 40%, and saving ₹2,000+ per acre annually.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44866" y="4005853"/>
            <a:ext cx="1507484" cy="931659"/>
            <a:chOff x="0" y="0"/>
            <a:chExt cx="2009978" cy="1242212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2010029" cy="1242187"/>
            </a:xfrm>
            <a:custGeom>
              <a:avLst/>
              <a:gdLst/>
              <a:ahLst/>
              <a:cxnLst/>
              <a:rect l="l" t="t" r="r" b="b"/>
              <a:pathLst>
                <a:path w="2010029" h="1242187">
                  <a:moveTo>
                    <a:pt x="0" y="0"/>
                  </a:moveTo>
                  <a:lnTo>
                    <a:pt x="2010029" y="0"/>
                  </a:lnTo>
                  <a:lnTo>
                    <a:pt x="2010029" y="1242187"/>
                  </a:lnTo>
                  <a:lnTo>
                    <a:pt x="0" y="1242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79" r="2" b="-183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406708" y="3967753"/>
            <a:ext cx="333642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Yield &amp; income gains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06708" y="4976070"/>
            <a:ext cx="3336427" cy="416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Boosts yield and income. Free plan: 2 diagnoses/month; ₹99/month for unlimited access. Saves ₹1,500–2,700 per acre each season vs ₹3,500+ wasted on trial-and-error pesticides.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097493" y="4005853"/>
            <a:ext cx="1507484" cy="931659"/>
            <a:chOff x="0" y="0"/>
            <a:chExt cx="2009978" cy="124221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2010029" cy="1242187"/>
            </a:xfrm>
            <a:custGeom>
              <a:avLst/>
              <a:gdLst/>
              <a:ahLst/>
              <a:cxnLst/>
              <a:rect l="l" t="t" r="r" b="b"/>
              <a:pathLst>
                <a:path w="2010029" h="1242187">
                  <a:moveTo>
                    <a:pt x="0" y="0"/>
                  </a:moveTo>
                  <a:lnTo>
                    <a:pt x="2010029" y="0"/>
                  </a:lnTo>
                  <a:lnTo>
                    <a:pt x="2010029" y="1242187"/>
                  </a:lnTo>
                  <a:lnTo>
                    <a:pt x="0" y="1242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79" r="2" b="-183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3959335" y="3967753"/>
            <a:ext cx="333642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Extension amplification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59335" y="4976070"/>
            <a:ext cx="3336427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Tool augments extension services, enabling scale with localized content and voice guidance.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042665"/>
            <a:ext cx="16303523" cy="1127074"/>
            <a:chOff x="0" y="0"/>
            <a:chExt cx="21738031" cy="150276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1738082" cy="1502791"/>
            </a:xfrm>
            <a:custGeom>
              <a:avLst/>
              <a:gdLst/>
              <a:ahLst/>
              <a:cxnLst/>
              <a:rect l="l" t="t" r="r" b="b"/>
              <a:pathLst>
                <a:path w="21738082" h="1502791">
                  <a:moveTo>
                    <a:pt x="0" y="0"/>
                  </a:moveTo>
                  <a:lnTo>
                    <a:pt x="21738082" y="0"/>
                  </a:lnTo>
                  <a:lnTo>
                    <a:pt x="21738082" y="1502791"/>
                  </a:lnTo>
                  <a:lnTo>
                    <a:pt x="0" y="150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9" r="-148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3537795"/>
            <a:ext cx="13369976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Research, Data Sources &amp; 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820393"/>
            <a:ext cx="16303523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Primary inputs: peer-reviewed plant pathology datasets, open geo-climate APIs, national pesticide registries, and regional extension corpora. Suggested references: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6046584"/>
            <a:ext cx="16303523" cy="219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PlantVillage / PlantDoc image datasets (disease labels)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FAO guidelines on integrated pest management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Local agriculture department pesticide registries (country-specific)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Low-bandwidth UX best practices and PWA guidelines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15031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476473"/>
            <a:chOff x="0" y="0"/>
            <a:chExt cx="24384000" cy="463529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635246"/>
            </a:xfrm>
            <a:custGeom>
              <a:avLst/>
              <a:gdLst/>
              <a:ahLst/>
              <a:cxnLst/>
              <a:rect l="l" t="t" r="r" b="b"/>
              <a:pathLst>
                <a:path w="24384000" h="4635246">
                  <a:moveTo>
                    <a:pt x="0" y="0"/>
                  </a:moveTo>
                  <a:lnTo>
                    <a:pt x="24384000" y="0"/>
                  </a:lnTo>
                  <a:lnTo>
                    <a:pt x="24384000" y="4635246"/>
                  </a:lnTo>
                  <a:lnTo>
                    <a:pt x="0" y="4635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" b="-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73341" y="4202163"/>
            <a:ext cx="6953098" cy="92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Next Steps &amp; Ask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73341" y="5972023"/>
            <a:ext cx="5265239" cy="38100"/>
            <a:chOff x="0" y="0"/>
            <a:chExt cx="7020319" cy="508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7020306" cy="50800"/>
            </a:xfrm>
            <a:custGeom>
              <a:avLst/>
              <a:gdLst/>
              <a:ahLst/>
              <a:cxnLst/>
              <a:rect l="l" t="t" r="r" b="b"/>
              <a:pathLst>
                <a:path w="7020306" h="50800">
                  <a:moveTo>
                    <a:pt x="0" y="0"/>
                  </a:moveTo>
                  <a:lnTo>
                    <a:pt x="7020306" y="0"/>
                  </a:lnTo>
                  <a:lnTo>
                    <a:pt x="7020306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" r="-2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73341" y="5664918"/>
            <a:ext cx="4076700" cy="46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1. Prototype &amp; field test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3341" y="6301614"/>
            <a:ext cx="5265239" cy="139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87" dirty="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Build MVP (React PWA + on-device model) and run 4-week pilots with 50 farms.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511376" y="5972023"/>
            <a:ext cx="5265239" cy="38100"/>
            <a:chOff x="0" y="0"/>
            <a:chExt cx="7020319" cy="5080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020306" cy="50800"/>
            </a:xfrm>
            <a:custGeom>
              <a:avLst/>
              <a:gdLst/>
              <a:ahLst/>
              <a:cxnLst/>
              <a:rect l="l" t="t" r="r" b="b"/>
              <a:pathLst>
                <a:path w="7020306" h="50800">
                  <a:moveTo>
                    <a:pt x="0" y="0"/>
                  </a:moveTo>
                  <a:lnTo>
                    <a:pt x="7020306" y="0"/>
                  </a:lnTo>
                  <a:lnTo>
                    <a:pt x="7020306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" r="-2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492860" y="5664917"/>
            <a:ext cx="3538538" cy="46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2. Data loop &amp; refine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05679" y="6317229"/>
            <a:ext cx="5265239" cy="95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87" dirty="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Collect labeled photos, expert reviews, and iterate model + NLP dialects.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049420" y="5972023"/>
            <a:ext cx="5265239" cy="38100"/>
            <a:chOff x="0" y="0"/>
            <a:chExt cx="7020319" cy="508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7020306" cy="50800"/>
            </a:xfrm>
            <a:custGeom>
              <a:avLst/>
              <a:gdLst/>
              <a:ahLst/>
              <a:cxnLst/>
              <a:rect l="l" t="t" r="r" b="b"/>
              <a:pathLst>
                <a:path w="7020306" h="50800">
                  <a:moveTo>
                    <a:pt x="0" y="0"/>
                  </a:moveTo>
                  <a:lnTo>
                    <a:pt x="7020306" y="0"/>
                  </a:lnTo>
                  <a:lnTo>
                    <a:pt x="7020306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" r="-20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2049411" y="5640015"/>
            <a:ext cx="3476473" cy="46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dirty="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3. Scale &amp; integrate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38017" y="6285525"/>
            <a:ext cx="5265239" cy="139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87" dirty="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Connect with extension services, NGOs and deploy cloud scale + regional knowledge bases.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3341" y="8119977"/>
            <a:ext cx="16341328" cy="95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87" dirty="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Ask: mentorship for model validation, pilot partners (extension networks), and seed resources for a 3-month pilot. I will present a working demo on request.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60" cy="514350"/>
            <a:chOff x="0" y="0"/>
            <a:chExt cx="2871013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92238" y="3750316"/>
            <a:ext cx="7088238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Thank You!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032924"/>
            <a:ext cx="9445523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We appreciate your time and consideration of the Digital Doctor for Farmers. We are excited about the potential to empower smallholder farmers and transform agricultural practices.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884912"/>
            <a:ext cx="16303523" cy="1127074"/>
            <a:chOff x="0" y="0"/>
            <a:chExt cx="21738031" cy="150276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1738082" cy="1502791"/>
            </a:xfrm>
            <a:custGeom>
              <a:avLst/>
              <a:gdLst/>
              <a:ahLst/>
              <a:cxnLst/>
              <a:rect l="l" t="t" r="r" b="b"/>
              <a:pathLst>
                <a:path w="21738082" h="1502791">
                  <a:moveTo>
                    <a:pt x="0" y="0"/>
                  </a:moveTo>
                  <a:lnTo>
                    <a:pt x="21738082" y="0"/>
                  </a:lnTo>
                  <a:lnTo>
                    <a:pt x="21738082" y="1502791"/>
                  </a:lnTo>
                  <a:lnTo>
                    <a:pt x="0" y="150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9" r="-148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3380032"/>
            <a:ext cx="14788906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Problem — Why Farmers Need Agrimitra?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33146" y="4748365"/>
            <a:ext cx="1502683" cy="1878359"/>
            <a:chOff x="0" y="0"/>
            <a:chExt cx="2003577" cy="250447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2003552" cy="2504440"/>
            </a:xfrm>
            <a:custGeom>
              <a:avLst/>
              <a:gdLst/>
              <a:ahLst/>
              <a:cxnLst/>
              <a:rect l="l" t="t" r="r" b="b"/>
              <a:pathLst>
                <a:path w="2003552" h="2504440">
                  <a:moveTo>
                    <a:pt x="0" y="0"/>
                  </a:moveTo>
                  <a:lnTo>
                    <a:pt x="2003552" y="0"/>
                  </a:lnTo>
                  <a:lnTo>
                    <a:pt x="2003552" y="2504440"/>
                  </a:lnTo>
                  <a:lnTo>
                    <a:pt x="0" y="2504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490197" y="4710265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Late detection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90197" y="5275659"/>
            <a:ext cx="3700310" cy="144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Crop diseases often go unnoticed until widespread, causing severe yield loss.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03419" y="4748365"/>
            <a:ext cx="1391498" cy="1739370"/>
            <a:chOff x="0" y="0"/>
            <a:chExt cx="1855330" cy="231916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855343" cy="2319147"/>
            </a:xfrm>
            <a:custGeom>
              <a:avLst/>
              <a:gdLst/>
              <a:ahLst/>
              <a:cxnLst/>
              <a:rect l="l" t="t" r="r" b="b"/>
              <a:pathLst>
                <a:path w="1855343" h="2319147">
                  <a:moveTo>
                    <a:pt x="0" y="0"/>
                  </a:moveTo>
                  <a:lnTo>
                    <a:pt x="1855343" y="0"/>
                  </a:lnTo>
                  <a:lnTo>
                    <a:pt x="1855343" y="2319147"/>
                  </a:lnTo>
                  <a:lnTo>
                    <a:pt x="0" y="2319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042824" y="4710265"/>
            <a:ext cx="365239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Confusing guidance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2824" y="5275659"/>
            <a:ext cx="3700310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Mismatched pesticide use, unsafe mixes, and unclear dosages increase costs and risk.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991042" y="4748365"/>
            <a:ext cx="1391498" cy="1739370"/>
            <a:chOff x="0" y="0"/>
            <a:chExt cx="1855330" cy="231916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855343" cy="2319147"/>
            </a:xfrm>
            <a:custGeom>
              <a:avLst/>
              <a:gdLst/>
              <a:ahLst/>
              <a:cxnLst/>
              <a:rect l="l" t="t" r="r" b="b"/>
              <a:pathLst>
                <a:path w="1855343" h="2319147">
                  <a:moveTo>
                    <a:pt x="0" y="0"/>
                  </a:moveTo>
                  <a:lnTo>
                    <a:pt x="1855343" y="0"/>
                  </a:lnTo>
                  <a:lnTo>
                    <a:pt x="1855343" y="2319147"/>
                  </a:lnTo>
                  <a:lnTo>
                    <a:pt x="0" y="2319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3595452" y="4710265"/>
            <a:ext cx="3544043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Connectivity limits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95452" y="5275659"/>
            <a:ext cx="3700310" cy="190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Rural networks and device constraints block access to expert advice at point of need.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2238" y="7409107"/>
            <a:ext cx="16303523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Solution (summary): an on-device-first CV model + geolocation + multilingual NLP to diagnose, recommend, and guide a 7-day treatment plan with voice in local dialects.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-1143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0768" y="608096"/>
            <a:ext cx="15149065" cy="1047302"/>
            <a:chOff x="0" y="0"/>
            <a:chExt cx="20198753" cy="139640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0198714" cy="1396365"/>
            </a:xfrm>
            <a:custGeom>
              <a:avLst/>
              <a:gdLst/>
              <a:ahLst/>
              <a:cxnLst/>
              <a:rect l="l" t="t" r="r" b="b"/>
              <a:pathLst>
                <a:path w="20198714" h="1396365">
                  <a:moveTo>
                    <a:pt x="0" y="0"/>
                  </a:moveTo>
                  <a:lnTo>
                    <a:pt x="20198714" y="0"/>
                  </a:lnTo>
                  <a:lnTo>
                    <a:pt x="20198714" y="1396365"/>
                  </a:lnTo>
                  <a:lnTo>
                    <a:pt x="0" y="1396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5" b="-3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30768" y="2236199"/>
            <a:ext cx="4365622" cy="5725268"/>
            <a:chOff x="0" y="0"/>
            <a:chExt cx="3677641" cy="817817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3677666" cy="8178165"/>
            </a:xfrm>
            <a:custGeom>
              <a:avLst/>
              <a:gdLst/>
              <a:ahLst/>
              <a:cxnLst/>
              <a:rect l="l" t="t" r="r" b="b"/>
              <a:pathLst>
                <a:path w="3677666" h="8178165">
                  <a:moveTo>
                    <a:pt x="0" y="0"/>
                  </a:moveTo>
                  <a:lnTo>
                    <a:pt x="3677666" y="0"/>
                  </a:lnTo>
                  <a:lnTo>
                    <a:pt x="3677666" y="8178165"/>
                  </a:lnTo>
                  <a:lnTo>
                    <a:pt x="0" y="8178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753" b="-675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757367" y="1427202"/>
            <a:ext cx="7339633" cy="2030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endParaRPr lang="en-US" sz="4312" dirty="0">
              <a:solidFill>
                <a:srgbClr val="97B8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5374"/>
              </a:lnSpc>
            </a:pPr>
            <a:r>
              <a:rPr lang="en-US" sz="4312" dirty="0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Digital Doctor for Farmers— </a:t>
            </a:r>
            <a:r>
              <a:rPr lang="en-US" sz="4312" b="1" dirty="0">
                <a:solidFill>
                  <a:srgbClr val="97B8FF"/>
                </a:solidFill>
                <a:latin typeface="Arimo Bold"/>
                <a:ea typeface="Arimo Bold"/>
                <a:cs typeface="Arimo Bold"/>
                <a:sym typeface="Arimo Bold"/>
              </a:rPr>
              <a:t>AGRIMITRA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7366" y="4067375"/>
            <a:ext cx="528223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249" dirty="0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Mobile-first prototype that diagnoses crop diseases from photos, provides location-specific treatment plans based on local crop and weather conditions, and communicates in regional dialects through text and voice. Optimized for low-bandwidth settings, it supports quick, on-field use by smallholder farmers with a simple, intuitive interface.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07804" y="622849"/>
            <a:ext cx="14872249" cy="1028109"/>
            <a:chOff x="0" y="0"/>
            <a:chExt cx="19829666" cy="137081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9829653" cy="1370838"/>
            </a:xfrm>
            <a:custGeom>
              <a:avLst/>
              <a:gdLst/>
              <a:ahLst/>
              <a:cxnLst/>
              <a:rect l="l" t="t" r="r" b="b"/>
              <a:pathLst>
                <a:path w="19829653" h="1370838">
                  <a:moveTo>
                    <a:pt x="0" y="0"/>
                  </a:moveTo>
                  <a:lnTo>
                    <a:pt x="19829653" y="0"/>
                  </a:lnTo>
                  <a:lnTo>
                    <a:pt x="19829653" y="1370838"/>
                  </a:lnTo>
                  <a:lnTo>
                    <a:pt x="0" y="1370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1" b="-3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707804" y="1849041"/>
            <a:ext cx="9675609" cy="72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Solution Flow — From Photo to Plan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69116" y="2815981"/>
            <a:ext cx="14749615" cy="6360319"/>
            <a:chOff x="0" y="0"/>
            <a:chExt cx="19666153" cy="8480425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9666204" cy="8480425"/>
            </a:xfrm>
            <a:custGeom>
              <a:avLst/>
              <a:gdLst/>
              <a:ahLst/>
              <a:cxnLst/>
              <a:rect l="l" t="t" r="r" b="b"/>
              <a:pathLst>
                <a:path w="19666204" h="8480425">
                  <a:moveTo>
                    <a:pt x="0" y="0"/>
                  </a:moveTo>
                  <a:lnTo>
                    <a:pt x="19666204" y="0"/>
                  </a:lnTo>
                  <a:lnTo>
                    <a:pt x="19666204" y="8480425"/>
                  </a:lnTo>
                  <a:lnTo>
                    <a:pt x="0" y="8480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" b="-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761669" y="7941564"/>
            <a:ext cx="3893629" cy="44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7-day Plan &amp; Follow-up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61669" y="6469256"/>
            <a:ext cx="3768147" cy="44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Cloud Verify &amp; Lookup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1669" y="5011817"/>
            <a:ext cx="3515563" cy="44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On-device Inference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61669" y="3539509"/>
            <a:ext cx="3346161" cy="44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Capture Image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7804" y="9331966"/>
            <a:ext cx="14872249" cy="33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Fast local inference for immediate triage, cloud-backed verification and tailored advice based on crop, soil, location, and seasonal pest data.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881635" y="633708"/>
            <a:ext cx="14524730" cy="1004145"/>
            <a:chOff x="0" y="0"/>
            <a:chExt cx="19366306" cy="1338859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9366357" cy="1338834"/>
            </a:xfrm>
            <a:custGeom>
              <a:avLst/>
              <a:gdLst/>
              <a:ahLst/>
              <a:cxnLst/>
              <a:rect l="l" t="t" r="r" b="b"/>
              <a:pathLst>
                <a:path w="19366357" h="1338834">
                  <a:moveTo>
                    <a:pt x="0" y="0"/>
                  </a:moveTo>
                  <a:lnTo>
                    <a:pt x="19366357" y="0"/>
                  </a:lnTo>
                  <a:lnTo>
                    <a:pt x="19366357" y="1338834"/>
                  </a:lnTo>
                  <a:lnTo>
                    <a:pt x="0" y="1338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4" r="-203" b="-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881635" y="1834153"/>
            <a:ext cx="10978305" cy="69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Core Features (Functional Requirements)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27802" y="2940253"/>
            <a:ext cx="5386835" cy="5386835"/>
            <a:chOff x="0" y="0"/>
            <a:chExt cx="7182447" cy="718244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182485" cy="7182485"/>
            </a:xfrm>
            <a:custGeom>
              <a:avLst/>
              <a:gdLst/>
              <a:ahLst/>
              <a:cxnLst/>
              <a:rect l="l" t="t" r="r" b="b"/>
              <a:pathLst>
                <a:path w="7182485" h="7182485">
                  <a:moveTo>
                    <a:pt x="0" y="0"/>
                  </a:moveTo>
                  <a:lnTo>
                    <a:pt x="7182485" y="0"/>
                  </a:lnTo>
                  <a:lnTo>
                    <a:pt x="7182485" y="7182485"/>
                  </a:lnTo>
                  <a:lnTo>
                    <a:pt x="0" y="718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507911" y="3933301"/>
            <a:ext cx="7907836" cy="448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0477" lvl="1" indent="-160238" algn="l">
              <a:lnSpc>
                <a:spcPts val="2250"/>
              </a:lnSpc>
              <a:buFont typeface="Arial"/>
              <a:buChar char="•"/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Image upload &amp; multi-angle capture for accuracy</a:t>
            </a:r>
          </a:p>
          <a:p>
            <a:pPr marL="320477" lvl="1" indent="-160238" algn="l">
              <a:lnSpc>
                <a:spcPts val="2250"/>
              </a:lnSpc>
              <a:buFont typeface="Arial"/>
              <a:buChar char="•"/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Disease &amp; pest detection (confidence score)</a:t>
            </a:r>
          </a:p>
          <a:p>
            <a:pPr marL="320477" lvl="1" indent="-160238" algn="l">
              <a:lnSpc>
                <a:spcPts val="2250"/>
              </a:lnSpc>
              <a:buFont typeface="Arial"/>
              <a:buChar char="•"/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Location-based agri-recommendations (microclimate + regulations)</a:t>
            </a:r>
          </a:p>
          <a:p>
            <a:pPr marL="320477" lvl="1" indent="-160238" algn="l">
              <a:lnSpc>
                <a:spcPts val="2250"/>
              </a:lnSpc>
              <a:buFont typeface="Arial"/>
              <a:buChar char="•"/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Local dialect support — text &amp; TTS voice</a:t>
            </a:r>
          </a:p>
          <a:p>
            <a:pPr marL="320477" lvl="1" indent="-160238" algn="l">
              <a:lnSpc>
                <a:spcPts val="2250"/>
              </a:lnSpc>
              <a:buFont typeface="Arial"/>
              <a:buChar char="•"/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Pesticide / soil treatment guidance &amp; safety notes</a:t>
            </a:r>
          </a:p>
          <a:p>
            <a:pPr marL="320477" lvl="1" indent="-160238" algn="l">
              <a:lnSpc>
                <a:spcPts val="2250"/>
              </a:lnSpc>
              <a:buFont typeface="Arial"/>
              <a:buChar char="•"/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Structured 7-day action plan with checkpoints</a:t>
            </a:r>
          </a:p>
          <a:p>
            <a:pPr marL="320477" lvl="1" indent="-160238" algn="l">
              <a:lnSpc>
                <a:spcPts val="2250"/>
              </a:lnSpc>
              <a:buFont typeface="Arial"/>
              <a:buChar char="•"/>
            </a:pPr>
            <a:r>
              <a:rPr lang="en-US" sz="2125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Diagnosis history &amp; exportable reports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267863"/>
            <a:ext cx="16303523" cy="1127074"/>
            <a:chOff x="0" y="0"/>
            <a:chExt cx="21738031" cy="150276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1738082" cy="1502791"/>
            </a:xfrm>
            <a:custGeom>
              <a:avLst/>
              <a:gdLst/>
              <a:ahLst/>
              <a:cxnLst/>
              <a:rect l="l" t="t" r="r" b="b"/>
              <a:pathLst>
                <a:path w="21738082" h="1502791">
                  <a:moveTo>
                    <a:pt x="0" y="0"/>
                  </a:moveTo>
                  <a:lnTo>
                    <a:pt x="21738082" y="0"/>
                  </a:lnTo>
                  <a:lnTo>
                    <a:pt x="21738082" y="1502791"/>
                  </a:lnTo>
                  <a:lnTo>
                    <a:pt x="0" y="150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9" r="-148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2762993"/>
            <a:ext cx="11051086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Technical Architecture &amp; Stack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4450261"/>
            <a:ext cx="4741221" cy="3541071"/>
            <a:chOff x="0" y="0"/>
            <a:chExt cx="6321628" cy="472142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6321679" cy="4721479"/>
            </a:xfrm>
            <a:custGeom>
              <a:avLst/>
              <a:gdLst/>
              <a:ahLst/>
              <a:cxnLst/>
              <a:rect l="l" t="t" r="r" b="b"/>
              <a:pathLst>
                <a:path w="6321679" h="4721479">
                  <a:moveTo>
                    <a:pt x="0" y="0"/>
                  </a:moveTo>
                  <a:lnTo>
                    <a:pt x="6321679" y="0"/>
                  </a:lnTo>
                  <a:lnTo>
                    <a:pt x="6321679" y="4721479"/>
                  </a:lnTo>
                  <a:lnTo>
                    <a:pt x="0" y="472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8" b="-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440243" y="4448023"/>
            <a:ext cx="10864901" cy="4168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Frontend: React.js + PWA (offline caching, camera + microphone access).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Backend: Node.js + Express for API gateway; Python (FastAPI optional) for ML services.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ML: Convolutional neural networks for plant disease detection (on-device quantized model + cloud ensemble).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Geo &amp; Data: Geolocation + weather API integration; scalable cloud DB and knowledge base for crop/pesticide rules.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Optimization: Image compression, delta-sync, adaptive bitrate TTS for low bandwidth.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38312" y="599923"/>
            <a:ext cx="14811223" cy="1023938"/>
            <a:chOff x="0" y="0"/>
            <a:chExt cx="19748297" cy="136525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9748246" cy="1365250"/>
            </a:xfrm>
            <a:custGeom>
              <a:avLst/>
              <a:gdLst/>
              <a:ahLst/>
              <a:cxnLst/>
              <a:rect l="l" t="t" r="r" b="b"/>
              <a:pathLst>
                <a:path w="19748246" h="1365250">
                  <a:moveTo>
                    <a:pt x="0" y="0"/>
                  </a:moveTo>
                  <a:lnTo>
                    <a:pt x="19748246" y="0"/>
                  </a:lnTo>
                  <a:lnTo>
                    <a:pt x="19748246" y="1365250"/>
                  </a:lnTo>
                  <a:lnTo>
                    <a:pt x="0" y="1365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31" b="-23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738312" y="1819866"/>
            <a:ext cx="12830470" cy="71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Disease Detection Accuracy &amp; Knowledge Base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38312" y="2964656"/>
            <a:ext cx="4843462" cy="2901401"/>
            <a:chOff x="0" y="0"/>
            <a:chExt cx="6457950" cy="3868534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6457950" cy="3868547"/>
            </a:xfrm>
            <a:custGeom>
              <a:avLst/>
              <a:gdLst/>
              <a:ahLst/>
              <a:cxnLst/>
              <a:rect l="l" t="t" r="r" b="b"/>
              <a:pathLst>
                <a:path w="6457950" h="3868547">
                  <a:moveTo>
                    <a:pt x="0" y="0"/>
                  </a:moveTo>
                  <a:lnTo>
                    <a:pt x="6457950" y="0"/>
                  </a:lnTo>
                  <a:lnTo>
                    <a:pt x="6457950" y="3868547"/>
                  </a:lnTo>
                  <a:lnTo>
                    <a:pt x="0" y="3868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5" b="-1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114880" y="2915688"/>
            <a:ext cx="4854178" cy="43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97B8FF"/>
                </a:solidFill>
                <a:latin typeface="Arimo Bold"/>
                <a:ea typeface="Arimo Bold"/>
                <a:cs typeface="Arimo Bold"/>
                <a:sym typeface="Arimo Bold"/>
              </a:rPr>
              <a:t>Supported Disease Coverage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14880" y="3480349"/>
            <a:ext cx="9444038" cy="93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Platform covers 45+ common crops including wheat, cotton, rice, pulse, and vegetables with 3-5 diseases per crop, enabling comprehensive crop health monitoring and disease identification across diverse agricultural scenarios.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38312" y="6414345"/>
            <a:ext cx="4843462" cy="3089967"/>
            <a:chOff x="0" y="0"/>
            <a:chExt cx="6457950" cy="4119956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6457950" cy="4120007"/>
            </a:xfrm>
            <a:custGeom>
              <a:avLst/>
              <a:gdLst/>
              <a:ahLst/>
              <a:cxnLst/>
              <a:rect l="l" t="t" r="r" b="b"/>
              <a:pathLst>
                <a:path w="6457950" h="4120007">
                  <a:moveTo>
                    <a:pt x="0" y="0"/>
                  </a:moveTo>
                  <a:lnTo>
                    <a:pt x="6457950" y="0"/>
                  </a:lnTo>
                  <a:lnTo>
                    <a:pt x="6457950" y="4120007"/>
                  </a:lnTo>
                  <a:lnTo>
                    <a:pt x="0" y="4120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1" r="-111" b="1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7114880" y="6365377"/>
            <a:ext cx="5214785" cy="43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1">
                <a:solidFill>
                  <a:srgbClr val="97B8FF"/>
                </a:solidFill>
                <a:latin typeface="Arimo Bold"/>
                <a:ea typeface="Arimo Bold"/>
                <a:cs typeface="Arimo Bold"/>
                <a:sym typeface="Arimo Bold"/>
              </a:rPr>
              <a:t>Detection Performance Metrics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14880" y="6930028"/>
            <a:ext cx="9444038" cy="93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6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Achieves 92% precision for powdery mildew, leaf spot, and rust detection; 88% accuracy for pest identification including armyworm and whitefly, ensuring reliable disease diagnosis for farmer decision-making.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482623"/>
            <a:ext cx="16303523" cy="1127074"/>
            <a:chOff x="0" y="0"/>
            <a:chExt cx="21738031" cy="150276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1738082" cy="1502791"/>
            </a:xfrm>
            <a:custGeom>
              <a:avLst/>
              <a:gdLst/>
              <a:ahLst/>
              <a:cxnLst/>
              <a:rect l="l" t="t" r="r" b="b"/>
              <a:pathLst>
                <a:path w="21738082" h="1502791">
                  <a:moveTo>
                    <a:pt x="0" y="0"/>
                  </a:moveTo>
                  <a:lnTo>
                    <a:pt x="21738082" y="0"/>
                  </a:lnTo>
                  <a:lnTo>
                    <a:pt x="21738082" y="1502791"/>
                  </a:lnTo>
                  <a:lnTo>
                    <a:pt x="0" y="150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9" r="-148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2977753"/>
            <a:ext cx="8981627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Uniqueness &amp; Innovation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2238" y="4346077"/>
            <a:ext cx="8009934" cy="2087318"/>
            <a:chOff x="0" y="0"/>
            <a:chExt cx="10679913" cy="27830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79937" cy="2783078"/>
            </a:xfrm>
            <a:custGeom>
              <a:avLst/>
              <a:gdLst/>
              <a:ahLst/>
              <a:cxnLst/>
              <a:rect l="l" t="t" r="r" b="b"/>
              <a:pathLst>
                <a:path w="1067993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2726309"/>
                  </a:lnTo>
                  <a:cubicBezTo>
                    <a:pt x="10679937" y="2757678"/>
                    <a:pt x="10654537" y="2783078"/>
                    <a:pt x="10623169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75759" y="4591498"/>
            <a:ext cx="453612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On-device first inference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5759" y="5156892"/>
            <a:ext cx="744289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Instant triage with compressed models to avoid network dependency.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85684" y="4346077"/>
            <a:ext cx="8010077" cy="2087318"/>
            <a:chOff x="0" y="0"/>
            <a:chExt cx="10680103" cy="278309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80192" cy="2783078"/>
            </a:xfrm>
            <a:custGeom>
              <a:avLst/>
              <a:gdLst/>
              <a:ahLst/>
              <a:cxnLst/>
              <a:rect l="l" t="t" r="r" b="b"/>
              <a:pathLst>
                <a:path w="10680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2726309"/>
                  </a:lnTo>
                  <a:cubicBezTo>
                    <a:pt x="10680192" y="2757678"/>
                    <a:pt x="10654792" y="2783078"/>
                    <a:pt x="10623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569206" y="4591498"/>
            <a:ext cx="4125220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Location-aware advice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69206" y="5156892"/>
            <a:ext cx="74430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Recommendations tailored to microclimate, local regulations and crop calendar.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92238" y="6716916"/>
            <a:ext cx="8009934" cy="2087318"/>
            <a:chOff x="0" y="0"/>
            <a:chExt cx="10679913" cy="278309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79937" cy="2783078"/>
            </a:xfrm>
            <a:custGeom>
              <a:avLst/>
              <a:gdLst/>
              <a:ahLst/>
              <a:cxnLst/>
              <a:rect l="l" t="t" r="r" b="b"/>
              <a:pathLst>
                <a:path w="10679937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2726309"/>
                  </a:lnTo>
                  <a:cubicBezTo>
                    <a:pt x="10679937" y="2757678"/>
                    <a:pt x="10654537" y="2783078"/>
                    <a:pt x="10623169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75759" y="6962327"/>
            <a:ext cx="398427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Multilingual NLP + TTS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5759" y="7527722"/>
            <a:ext cx="7442892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Dynamic dialect models for accurate, culturally appropriate guidance — text and voice.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285684" y="6716916"/>
            <a:ext cx="8010077" cy="2087318"/>
            <a:chOff x="0" y="0"/>
            <a:chExt cx="10680103" cy="27830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80192" cy="2783078"/>
            </a:xfrm>
            <a:custGeom>
              <a:avLst/>
              <a:gdLst/>
              <a:ahLst/>
              <a:cxnLst/>
              <a:rect l="l" t="t" r="r" b="b"/>
              <a:pathLst>
                <a:path w="1068019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2726309"/>
                  </a:lnTo>
                  <a:cubicBezTo>
                    <a:pt x="10680192" y="2757678"/>
                    <a:pt x="10654792" y="2783078"/>
                    <a:pt x="1062342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26262B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569206" y="6962327"/>
            <a:ext cx="4158558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0D6DE"/>
                </a:solidFill>
                <a:latin typeface="Arimo"/>
                <a:ea typeface="Arimo"/>
                <a:cs typeface="Arimo"/>
                <a:sym typeface="Arimo"/>
              </a:rPr>
              <a:t>Actionable 7-day plans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69206" y="7527722"/>
            <a:ext cx="7443045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Operable steps with reminders, safety checks, and escalation triggers.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7070C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259681"/>
            <a:ext cx="16303523" cy="1127074"/>
            <a:chOff x="0" y="0"/>
            <a:chExt cx="21738031" cy="1502766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1738082" cy="1502791"/>
            </a:xfrm>
            <a:custGeom>
              <a:avLst/>
              <a:gdLst/>
              <a:ahLst/>
              <a:cxnLst/>
              <a:rect l="l" t="t" r="r" b="b"/>
              <a:pathLst>
                <a:path w="21738082" h="1502791">
                  <a:moveTo>
                    <a:pt x="0" y="0"/>
                  </a:moveTo>
                  <a:lnTo>
                    <a:pt x="21738082" y="0"/>
                  </a:lnTo>
                  <a:lnTo>
                    <a:pt x="21738082" y="1502791"/>
                  </a:lnTo>
                  <a:lnTo>
                    <a:pt x="0" y="1502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9" r="-148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2754811"/>
            <a:ext cx="10900172" cy="943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97B8FF"/>
                </a:solidFill>
                <a:latin typeface="Arimo"/>
                <a:ea typeface="Arimo"/>
                <a:cs typeface="Arimo"/>
                <a:sym typeface="Arimo"/>
              </a:rPr>
              <a:t>Feasibility, Risks &amp; Mitigations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16421" y="4392063"/>
            <a:ext cx="6047632" cy="3402359"/>
            <a:chOff x="0" y="0"/>
            <a:chExt cx="8063509" cy="453647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8063484" cy="4536440"/>
            </a:xfrm>
            <a:custGeom>
              <a:avLst/>
              <a:gdLst/>
              <a:ahLst/>
              <a:cxnLst/>
              <a:rect l="l" t="t" r="r" b="b"/>
              <a:pathLst>
                <a:path w="8063484" h="4536440">
                  <a:moveTo>
                    <a:pt x="0" y="0"/>
                  </a:moveTo>
                  <a:lnTo>
                    <a:pt x="8063484" y="0"/>
                  </a:lnTo>
                  <a:lnTo>
                    <a:pt x="8063484" y="4536440"/>
                  </a:lnTo>
                  <a:lnTo>
                    <a:pt x="0" y="4536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4" r="-3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989514" y="4377328"/>
            <a:ext cx="8315620" cy="446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Data quality risk — Mitigation: active learning loop; crowdsourced labeled photos with expert validation.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Connectivity constraints — Mitigation: PWA offline-first, on-device models, scheduled background sync.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Model generalization — Mitigation: regional fine-tuning and federated updates to preserve bandwidth/privacy.</a:t>
            </a:r>
          </a:p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E0D6DE"/>
                </a:solidFill>
                <a:latin typeface="Noto Sans"/>
                <a:ea typeface="Noto Sans"/>
                <a:cs typeface="Noto Sans"/>
                <a:sym typeface="Noto Sans"/>
              </a:rPr>
              <a:t>Regulatory &amp; safety concerns — Mitigation: integrated safety warnings, local pesticide regulation mapping, expert escalation flow.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918</Words>
  <Application>Microsoft Office PowerPoint</Application>
  <PresentationFormat>Custom</PresentationFormat>
  <Paragraphs>121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Arimo</vt:lpstr>
      <vt:lpstr>Arial</vt:lpstr>
      <vt:lpstr>Calibri</vt:lpstr>
      <vt:lpstr>Noto Sans</vt:lpstr>
      <vt:lpstr>Noto Sans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PPT.pptx</dc:title>
  <dc:creator>admin</dc:creator>
  <cp:lastModifiedBy>Gaurang Mudgil</cp:lastModifiedBy>
  <cp:revision>3</cp:revision>
  <dcterms:created xsi:type="dcterms:W3CDTF">2006-08-16T00:00:00Z</dcterms:created>
  <dcterms:modified xsi:type="dcterms:W3CDTF">2026-02-18T15:45:28Z</dcterms:modified>
  <dc:identifier>DAHBr4gwoTw</dc:identifier>
</cp:coreProperties>
</file>